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3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1565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5717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43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30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390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88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515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106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087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472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52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A160-56DE-4A70-BEF5-B86B79CBD214}" type="datetimeFigureOut">
              <a:rPr lang="de-CH" smtClean="0"/>
              <a:t>09.04.21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1BCB-9E9F-4CE4-AA9B-46AF976C74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63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3D3698C-DE67-48EA-A795-BE44DB468F23}"/>
              </a:ext>
            </a:extLst>
          </p:cNvPr>
          <p:cNvSpPr/>
          <p:nvPr/>
        </p:nvSpPr>
        <p:spPr>
          <a:xfrm>
            <a:off x="73446" y="65247"/>
            <a:ext cx="8997108" cy="5013006"/>
          </a:xfrm>
          <a:prstGeom prst="rect">
            <a:avLst/>
          </a:prstGeom>
          <a:noFill/>
          <a:ln w="152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B97737-47D7-45F2-92FE-FF551595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24" y="-936273"/>
            <a:ext cx="6858000" cy="1790700"/>
          </a:xfrm>
        </p:spPr>
        <p:txBody>
          <a:bodyPr>
            <a:normAutofit/>
          </a:bodyPr>
          <a:lstStyle/>
          <a:p>
            <a:pPr algn="l">
              <a:lnSpc>
                <a:spcPts val="3300"/>
              </a:lnSpc>
            </a:pPr>
            <a:r>
              <a:rPr lang="fr-FR" sz="2600" b="1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Votation</a:t>
            </a:r>
            <a:r>
              <a:rPr lang="fr-FR" sz="2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13 juin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DC7EFA-3E51-4B27-AB88-864BE5E6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24" y="995203"/>
            <a:ext cx="5154976" cy="640514"/>
          </a:xfrm>
        </p:spPr>
        <p:txBody>
          <a:bodyPr>
            <a:normAutofit/>
          </a:bodyPr>
          <a:lstStyle/>
          <a:p>
            <a:pPr algn="l">
              <a:lnSpc>
                <a:spcPts val="1400"/>
              </a:lnSpc>
            </a:pPr>
            <a:r>
              <a:rPr lang="fr-FR" sz="1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Deux initiatives contre l’agriculture régionale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143D09B-9D17-4EF3-BD95-42B40D015F92}"/>
              </a:ext>
            </a:extLst>
          </p:cNvPr>
          <p:cNvSpPr txBox="1">
            <a:spLocks/>
          </p:cNvSpPr>
          <p:nvPr/>
        </p:nvSpPr>
        <p:spPr>
          <a:xfrm>
            <a:off x="331424" y="1764134"/>
            <a:ext cx="4047753" cy="2311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fr-FR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Chères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clientes, chers clients, </a:t>
            </a:r>
          </a:p>
          <a:p>
            <a:pPr algn="l">
              <a:lnSpc>
                <a:spcPts val="1800"/>
              </a:lnSpc>
            </a:pP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 de prendre un peu de votre temps. </a:t>
            </a:r>
            <a:r>
              <a:rPr lang="fr-FR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avons vraiment à cœur de vous fournir quelques informations sur les prochaines votations.  </a:t>
            </a:r>
          </a:p>
          <a:p>
            <a:pPr algn="l">
              <a:lnSpc>
                <a:spcPts val="1800"/>
              </a:lnSpc>
            </a:pPr>
            <a:r>
              <a:rPr lang="fr-FR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Pierre Exemple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responsable de l’exploitation Exemple AG, </a:t>
            </a:r>
            <a:r>
              <a:rPr lang="fr-FR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Exempleville</a:t>
            </a:r>
            <a:endParaRPr lang="fr-FR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A2C111E-7E55-42E1-80D3-55C00E52C3FD}"/>
              </a:ext>
            </a:extLst>
          </p:cNvPr>
          <p:cNvSpPr txBox="1">
            <a:spLocks/>
          </p:cNvSpPr>
          <p:nvPr/>
        </p:nvSpPr>
        <p:spPr>
          <a:xfrm>
            <a:off x="4637155" y="1764134"/>
            <a:ext cx="4260073" cy="149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800"/>
              </a:lnSpc>
            </a:pP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 est l’enjeu de la votation du 13 juin?</a:t>
            </a:r>
            <a:b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initiative sur l’eau potable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l’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initiative sur l’interdiction des pesticides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veulent respectivement limiter fortement les pesticides et les interdire complètement. Bien que l’idée semble bonne, les conséquences sont lourdes.</a:t>
            </a:r>
          </a:p>
        </p:txBody>
      </p:sp>
      <p:pic>
        <p:nvPicPr>
          <p:cNvPr id="12" name="Grafik 11" descr="Ein Bild, das Banane, Mais, Essen, Obst enthält.&#10;&#10;Automatisch generierte Beschreibung">
            <a:extLst>
              <a:ext uri="{FF2B5EF4-FFF2-40B4-BE49-F238E27FC236}">
                <a16:creationId xmlns:a16="http://schemas.microsoft.com/office/drawing/2014/main" id="{DD2416DC-A405-422E-95DD-0357A775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54" y="3327159"/>
            <a:ext cx="1325874" cy="8781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Insekt, Wabe, Outdoorobjekt enthält.&#10;&#10;Automatisch generierte Beschreibung">
            <a:extLst>
              <a:ext uri="{FF2B5EF4-FFF2-40B4-BE49-F238E27FC236}">
                <a16:creationId xmlns:a16="http://schemas.microsoft.com/office/drawing/2014/main" id="{57E77644-EAFF-479C-AB08-120D33151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909" y="3327742"/>
            <a:ext cx="1313762" cy="8770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Gras, Pflanze, Mais enthält.&#10;&#10;Automatisch generierte Beschreibung">
            <a:extLst>
              <a:ext uri="{FF2B5EF4-FFF2-40B4-BE49-F238E27FC236}">
                <a16:creationId xmlns:a16="http://schemas.microsoft.com/office/drawing/2014/main" id="{A48A0704-0CA6-4476-AD55-1D874BE07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65" y="3328327"/>
            <a:ext cx="1313762" cy="8758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51E640A-9F14-2E49-A6B9-1EE781FCE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14" y="3993124"/>
            <a:ext cx="1468522" cy="10334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E4B81CA-ACA9-B640-B1BC-557F05E7B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5014" y="3367052"/>
            <a:ext cx="1810294" cy="734462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0EC9FD-FC1B-6D41-BFB9-52DDDA7745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/>
          <a:stretch/>
        </p:blipFill>
        <p:spPr>
          <a:xfrm>
            <a:off x="7330894" y="311584"/>
            <a:ext cx="1566334" cy="40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1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B9B13349-0975-4E29-B1B9-D80CF6109CB9}"/>
              </a:ext>
            </a:extLst>
          </p:cNvPr>
          <p:cNvSpPr/>
          <p:nvPr/>
        </p:nvSpPr>
        <p:spPr>
          <a:xfrm>
            <a:off x="4925602" y="2071265"/>
            <a:ext cx="3833044" cy="2092873"/>
          </a:xfrm>
          <a:prstGeom prst="roundRect">
            <a:avLst>
              <a:gd name="adj" fmla="val 4624"/>
            </a:avLst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3D3698C-DE67-48EA-A795-BE44DB468F23}"/>
              </a:ext>
            </a:extLst>
          </p:cNvPr>
          <p:cNvSpPr/>
          <p:nvPr/>
        </p:nvSpPr>
        <p:spPr>
          <a:xfrm>
            <a:off x="73446" y="65247"/>
            <a:ext cx="8997108" cy="5013006"/>
          </a:xfrm>
          <a:prstGeom prst="rect">
            <a:avLst/>
          </a:prstGeom>
          <a:noFill/>
          <a:ln w="152400">
            <a:solidFill>
              <a:srgbClr val="E30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B97737-47D7-45F2-92FE-FF551595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24" y="-514735"/>
            <a:ext cx="6858000" cy="1790700"/>
          </a:xfrm>
        </p:spPr>
        <p:txBody>
          <a:bodyPr>
            <a:normAutofit/>
          </a:bodyPr>
          <a:lstStyle/>
          <a:p>
            <a:pPr algn="l">
              <a:lnSpc>
                <a:spcPts val="3300"/>
              </a:lnSpc>
            </a:pPr>
            <a:r>
              <a:rPr lang="fr-FR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à la </a:t>
            </a:r>
            <a:r>
              <a:rPr lang="fr-FR" sz="26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destruction</a:t>
            </a:r>
            <a:r>
              <a:rPr lang="fr-FR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br>
              <a:rPr lang="fr-FR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régionale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DC7EFA-3E51-4B27-AB88-864BE5E6A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24" y="1412211"/>
            <a:ext cx="5154976" cy="640514"/>
          </a:xfrm>
        </p:spPr>
        <p:txBody>
          <a:bodyPr>
            <a:normAutofit/>
          </a:bodyPr>
          <a:lstStyle/>
          <a:p>
            <a:pPr algn="l">
              <a:lnSpc>
                <a:spcPts val="1700"/>
              </a:lnSpc>
              <a:spcBef>
                <a:spcPts val="0"/>
              </a:spcBef>
            </a:pPr>
            <a:r>
              <a:rPr lang="fr-FR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conséquences des initiatives seraient fatales pour nous, agricultures régionaux, et pour vous, chers clients et clientes: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4143D09B-9D17-4EF3-BD95-42B40D015F92}"/>
              </a:ext>
            </a:extLst>
          </p:cNvPr>
          <p:cNvSpPr txBox="1">
            <a:spLocks/>
          </p:cNvSpPr>
          <p:nvPr/>
        </p:nvSpPr>
        <p:spPr>
          <a:xfrm>
            <a:off x="331424" y="1917013"/>
            <a:ext cx="4281574" cy="2802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 rtl="0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Forte 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baisse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production régionale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chez nous à la ferme</a:t>
            </a:r>
          </a:p>
          <a:p>
            <a:pPr marL="342900" lvl="0" indent="-342900" algn="l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Forte 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augmentation des prix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pour les 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produits régionaux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vous en tant que client/cliente</a:t>
            </a:r>
          </a:p>
          <a:p>
            <a:pPr marL="342900" lvl="0" indent="-342900" algn="l">
              <a:lnSpc>
                <a:spcPts val="17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Davantage d’importations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provenance de l’étranger pour compenser les pénuries régionales</a:t>
            </a:r>
          </a:p>
          <a:p>
            <a:pPr marL="342900" lvl="0" indent="-342900" algn="l">
              <a:lnSpc>
                <a:spcPts val="17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Baisse de la sécurité d’approvisionnement </a:t>
            </a: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la Suisse</a:t>
            </a:r>
          </a:p>
          <a:p>
            <a:pPr marL="342900" lvl="0" indent="-342900" algn="l">
              <a:lnSpc>
                <a:spcPts val="1700"/>
              </a:lnSpc>
              <a:buClr>
                <a:schemeClr val="tx1"/>
              </a:buClr>
              <a:buFont typeface="Symbol" panose="05050102010706020507" pitchFamily="18" charset="2"/>
              <a:buChar char=""/>
            </a:pP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Menace pour la sécurité alimentaire et la qualité des aliments</a:t>
            </a:r>
          </a:p>
          <a:p>
            <a:pPr marL="342900" lvl="0" indent="-342900" algn="l">
              <a:lnSpc>
                <a:spcPts val="1700"/>
              </a:lnSpc>
              <a:buFont typeface="Symbol" panose="05050102010706020507" pitchFamily="18" charset="2"/>
              <a:buChar char=""/>
            </a:pPr>
            <a:r>
              <a:rPr lang="fr-FR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Augmentation probable du </a:t>
            </a:r>
            <a:r>
              <a:rPr lang="fr-FR" sz="1200" b="1" dirty="0">
                <a:solidFill>
                  <a:srgbClr val="E3061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gaspillage alimentaire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8A2C111E-7E55-42E1-80D3-55C00E52C3FD}"/>
              </a:ext>
            </a:extLst>
          </p:cNvPr>
          <p:cNvSpPr txBox="1">
            <a:spLocks/>
          </p:cNvSpPr>
          <p:nvPr/>
        </p:nvSpPr>
        <p:spPr>
          <a:xfrm>
            <a:off x="5118660" y="2135406"/>
            <a:ext cx="3464827" cy="148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Cela fait des années que nous réduisons, dans la mesure du possible, l’utilisation des pesticides. Malheureusement, il n’est pas (encore) possible de s’en passer totalement, même dans les exploitations biologiques. </a:t>
            </a:r>
          </a:p>
          <a:p>
            <a:pPr>
              <a:lnSpc>
                <a:spcPts val="1800"/>
              </a:lnSpc>
            </a:pPr>
            <a:r>
              <a:rPr lang="fr-FR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C’est pourquoi nous disons 2x NON aux initiatives agricoles extrêmes.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10DCF92-8A95-6441-AE03-CB8A3328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93" y="4063388"/>
            <a:ext cx="1468522" cy="1033405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E68E92D-24D3-2746-8F5F-02A43F53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"/>
          <a:stretch/>
        </p:blipFill>
        <p:spPr>
          <a:xfrm>
            <a:off x="7260687" y="1552717"/>
            <a:ext cx="1566334" cy="402071"/>
          </a:xfrm>
          <a:prstGeom prst="rect">
            <a:avLst/>
          </a:prstGeom>
        </p:spPr>
      </p:pic>
      <p:pic>
        <p:nvPicPr>
          <p:cNvPr id="9" name="Grafik 8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6A98A797-257C-ED43-9CEC-10EC83721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11" y="255200"/>
            <a:ext cx="3065858" cy="143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34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232</Words>
  <Application>Microsoft Macintosh PowerPoint</Application>
  <PresentationFormat>Bildschirmpräsentation (16:9)</PresentationFormat>
  <Paragraphs>16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Office</vt:lpstr>
      <vt:lpstr>Votation du 13 juin</vt:lpstr>
      <vt:lpstr>Non à la destruction de la  production régionale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BauernUnternehmen</dc:creator>
  <cp:keywords/>
  <dc:description/>
  <cp:lastModifiedBy>dummy</cp:lastModifiedBy>
  <cp:revision>44</cp:revision>
  <dcterms:created xsi:type="dcterms:W3CDTF">2021-03-19T10:50:52Z</dcterms:created>
  <dcterms:modified xsi:type="dcterms:W3CDTF">2021-04-09T13:15:55Z</dcterms:modified>
  <cp:category/>
</cp:coreProperties>
</file>